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93" r:id="rId2"/>
    <p:sldId id="352" r:id="rId3"/>
    <p:sldId id="314" r:id="rId4"/>
    <p:sldId id="354" r:id="rId5"/>
    <p:sldId id="355" r:id="rId6"/>
    <p:sldId id="359" r:id="rId7"/>
    <p:sldId id="356" r:id="rId8"/>
    <p:sldId id="362" r:id="rId9"/>
    <p:sldId id="337" r:id="rId10"/>
    <p:sldId id="349" r:id="rId11"/>
    <p:sldId id="350" r:id="rId12"/>
    <p:sldId id="353" r:id="rId13"/>
    <p:sldId id="358" r:id="rId14"/>
    <p:sldId id="361" r:id="rId15"/>
    <p:sldId id="351" r:id="rId16"/>
    <p:sldId id="339" r:id="rId17"/>
    <p:sldId id="364" r:id="rId18"/>
    <p:sldId id="365" r:id="rId19"/>
    <p:sldId id="338" r:id="rId20"/>
    <p:sldId id="340" r:id="rId21"/>
    <p:sldId id="342" r:id="rId22"/>
    <p:sldId id="348" r:id="rId23"/>
    <p:sldId id="360" r:id="rId24"/>
    <p:sldId id="262" r:id="rId25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11/07/66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8E1-128C-4FF0-9AE2-F18E5500045F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5DCA-B07B-4537-8FD9-D8ABDF0085E1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90992-CAFB-4189-8767-283CB2B627A0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7F394-6E0E-45FE-A730-FBCE7D04D5C7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B0C-2FC4-4E87-8A36-9D4E0C4034DE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4C0-6C2A-4DDD-8C9E-BC68D0EECF35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B8DF-B40E-48EB-BF57-BCD989229DC6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05A24-57F5-4CF9-A54E-70B5EE787FCA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B10A-2657-4C2B-8291-D7F5C8F76834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C2CE0-A797-4915-AF3C-464FB270E2F4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E873D-9D11-4E07-B918-E3BE1EC81FCD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BBE3-61F8-4195-A66B-CCD9B5138AE0}" type="datetime1">
              <a:rPr lang="th-TH" smtClean="0"/>
              <a:pPr/>
              <a:t>11/07/66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Pattern Recognition</a:t>
            </a:r>
            <a:br>
              <a:rPr lang="en-US" dirty="0"/>
            </a:br>
            <a:r>
              <a:rPr lang="en-US"/>
              <a:t>Chapter 1: Introduction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Chumphol </a:t>
            </a:r>
            <a:r>
              <a:rPr lang="en-US" dirty="0"/>
              <a:t>Bunkhumpornpat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Faculty of Science</a:t>
            </a:r>
          </a:p>
          <a:p>
            <a:r>
              <a:rPr lang="en-US" dirty="0"/>
              <a:t>Chiang Mai University</a:t>
            </a:r>
            <a:endParaRPr lang="th-TH" dirty="0"/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62375" y="404664"/>
            <a:ext cx="1619250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Set of Patterns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patterns of Class X and Class O.</a:t>
            </a:r>
          </a:p>
          <a:p>
            <a:r>
              <a:rPr lang="en-US" dirty="0"/>
              <a:t>Pattern P is a new sample which has to be assigned either to Class X or Class O.</a:t>
            </a:r>
          </a:p>
          <a:p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Set of Patterns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system that is built to classify humans into tall, medium and short, the abstractions, learnt from examples, facilitate assigning one of these class labels (“tall”, “medium” or “short”) to a newly encountered human.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Classification of Humans into Group</a:t>
            </a:r>
            <a:br>
              <a:rPr lang="en-US" sz="3600" dirty="0"/>
            </a:br>
            <a:r>
              <a:rPr lang="en-US" sz="3600" dirty="0"/>
              <a:t>“tall” or “short” Using Feature “weight”</a:t>
            </a:r>
            <a:endParaRPr lang="th-TH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  <p:pic>
        <p:nvPicPr>
          <p:cNvPr id="8" name="Content Placeholder 7" descr="table 1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7953" y="2137172"/>
            <a:ext cx="7608094" cy="258365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Classification of Humans into Group</a:t>
            </a:r>
            <a:br>
              <a:rPr lang="en-US" sz="3200" dirty="0"/>
            </a:br>
            <a:r>
              <a:rPr lang="en-US" sz="3200" dirty="0"/>
              <a:t> “tall” or “short” Using Feature “weight” (cont.)</a:t>
            </a:r>
            <a:endParaRPr lang="th-TH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pattern is represented as a vector of feature values.</a:t>
            </a:r>
          </a:p>
          <a:p>
            <a:r>
              <a:rPr lang="en-US" dirty="0"/>
              <a:t>Consider the data shown in the table where humans are to be </a:t>
            </a:r>
            <a:r>
              <a:rPr lang="en-US" dirty="0" err="1"/>
              <a:t>categorised</a:t>
            </a:r>
            <a:r>
              <a:rPr lang="en-US" dirty="0"/>
              <a:t> into two groups “tall” and “short”.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Classification of Humans into Group</a:t>
            </a:r>
            <a:br>
              <a:rPr lang="en-US" sz="3200" dirty="0"/>
            </a:br>
            <a:r>
              <a:rPr lang="en-US" sz="3200" dirty="0"/>
              <a:t> “tall” or “short” Using Feature “weight” (cont.)</a:t>
            </a:r>
            <a:endParaRPr lang="th-TH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classes are represented using feature “weight”.</a:t>
            </a:r>
          </a:p>
          <a:p>
            <a:r>
              <a:rPr lang="en-US" dirty="0"/>
              <a:t>If a newly encountered person weighs 46 kg, then he/she may be assigned the class label “short” because 46 is closer to 50.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Classification of Humans into Group</a:t>
            </a:r>
            <a:br>
              <a:rPr lang="en-US" sz="3200" dirty="0"/>
            </a:br>
            <a:r>
              <a:rPr lang="en-US" sz="3200" dirty="0"/>
              <a:t> “tall” or “short” Using Feature “weight” (cont.)</a:t>
            </a:r>
            <a:endParaRPr lang="th-TH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such an assignment does not appeal to us because we know that the weight of an individual and the class labels “tall” and “short” do not correlate well; a feature such as “height” is more appropriate.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Machine  Learning Repository at UC Irvine</a:t>
            </a: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www.ics.uci.edu/MLRepository.html</a:t>
            </a:r>
          </a:p>
          <a:p>
            <a:r>
              <a:rPr lang="en-US" dirty="0"/>
              <a:t>It contains a number of data sets of varying sizes which can be used by any classification algorithms.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Machine  Learning Repository at UC Irvine (cont.)</a:t>
            </a:r>
            <a:endParaRPr lang="th-TH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them even give the classification accuracy for some classification methods which can be used as a benchmark by researchers.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err="1"/>
              <a:t>Weka</a:t>
            </a:r>
            <a:endParaRPr lang="th-TH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3062" t="32993" r="20320" b="15462"/>
          <a:stretch>
            <a:fillRect/>
          </a:stretch>
        </p:blipFill>
        <p:spPr bwMode="auto">
          <a:xfrm>
            <a:off x="1713346" y="1412776"/>
            <a:ext cx="5717308" cy="45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Different Paradigms for Pattern Recognition</a:t>
            </a:r>
            <a:endParaRPr lang="th-TH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Statistical Pattern Recognition</a:t>
            </a:r>
          </a:p>
          <a:p>
            <a:r>
              <a:rPr lang="en-US" dirty="0"/>
              <a:t>Syntactic Pattern Recognition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able to define pattern recognition</a:t>
            </a:r>
          </a:p>
          <a:p>
            <a:r>
              <a:rPr lang="en-US" dirty="0"/>
              <a:t>Understand its importance in various applications</a:t>
            </a:r>
          </a:p>
          <a:p>
            <a:r>
              <a:rPr lang="en-US" dirty="0"/>
              <a:t>Be able to explain the two main paradigms for pattern recognition problems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Statistical Pattern Recognition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practical problems in this area deal with noisy data and uncertainty––statistics and probability are good tools to deal with such problems.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Syntactic Pattern Recognition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language theory provides the background for this area and systems based on such linguistic tools are not ideally suited to deal with noisy environments.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Vector Space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use vector spaces to represent patterns and classes.</a:t>
            </a:r>
          </a:p>
          <a:p>
            <a:r>
              <a:rPr lang="en-US" dirty="0"/>
              <a:t>The abstractions typically deal with probability density/distributions of points in multi-dimensional spaces.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Vector Space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of the vector space representation, it is meaningful to talk of sub-spaces/projections and similarity between points in terms of distance measures.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Murty</a:t>
            </a:r>
            <a:r>
              <a:rPr lang="en-US" dirty="0"/>
              <a:t>, M. N., Devi, V. S.: Pattern Recognition: An Algorithmic Approach (Undergraduate Topics in Computer Science). Springer (2012)</a:t>
            </a:r>
          </a:p>
          <a:p>
            <a:r>
              <a:rPr lang="en-US" dirty="0"/>
              <a:t>Witten, I. H., Frank, E., Hall, M. A.: Data Mining: Practical Machine Learning Tools and Techniques, 3rd Edition. Morgan Kaufman (2011)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Pattern Recognition?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Pattern recognition can be defined as the classification of data based on knowledge already gained or on statistical information extracted from patterns and/or their representations.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Multimedia Document Recognition (MDR)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have to deal with a combination of text, audio and video data.</a:t>
            </a:r>
          </a:p>
          <a:p>
            <a:r>
              <a:rPr lang="en-US" dirty="0"/>
              <a:t>The text data may be made up of</a:t>
            </a:r>
            <a:br>
              <a:rPr lang="en-US" dirty="0"/>
            </a:br>
            <a:r>
              <a:rPr lang="en-US" dirty="0"/>
              <a:t>alpha-numerical characters corresponding to one or more natural language.</a:t>
            </a:r>
          </a:p>
          <a:p>
            <a:r>
              <a:rPr lang="en-US" dirty="0"/>
              <a:t>The audio data could be in the form of speech or music.</a:t>
            </a:r>
          </a:p>
          <a:p>
            <a:r>
              <a:rPr lang="en-US" dirty="0"/>
              <a:t>The video data could be a single image or a sequence of images.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MDR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face of a criminal, his fingerprint and signature could come in the form of a single image.</a:t>
            </a:r>
          </a:p>
          <a:p>
            <a:r>
              <a:rPr lang="en-US" dirty="0"/>
              <a:t>It is also possible to have a sequence of images of the same individual moving in an airport in the form of a video clip.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MDR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the multimedia data of an individual, in the form of fingerprints, face and speech, we can decide whether he is a criminal or not.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Pre-Processing of Data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typical pattern recognition application, </a:t>
            </a:r>
            <a:br>
              <a:rPr lang="en-US" dirty="0"/>
            </a:br>
            <a:r>
              <a:rPr lang="en-US" dirty="0"/>
              <a:t>we need to process the raw data and convert it into a form that is amenable for a machine to use.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Pre-Processing of Data (cont.)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may be possible to convert all forms of </a:t>
            </a:r>
            <a:br>
              <a:rPr lang="en-US" dirty="0"/>
            </a:br>
            <a:r>
              <a:rPr lang="en-US" dirty="0"/>
              <a:t>a multimedia data into a vector of feature values.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Set of Patterns</a:t>
            </a:r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  <p:pic>
        <p:nvPicPr>
          <p:cNvPr id="8" name="Content Placeholder 7" descr="figure 1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4438" y="1507678"/>
            <a:ext cx="6715125" cy="436959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6296</TotalTime>
  <Words>956</Words>
  <Application>Microsoft Office PowerPoint</Application>
  <PresentationFormat>On-screen Show (4:3)</PresentationFormat>
  <Paragraphs>107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ชุดรูปแบบของ Office</vt:lpstr>
      <vt:lpstr>Pattern Recognition Chapter 1: Introduction</vt:lpstr>
      <vt:lpstr>Learning Objectives</vt:lpstr>
      <vt:lpstr>What is Pattern Recognition?</vt:lpstr>
      <vt:lpstr>Multimedia Document Recognition (MDR)</vt:lpstr>
      <vt:lpstr>MDR (cont.)</vt:lpstr>
      <vt:lpstr>MDR (cont.)</vt:lpstr>
      <vt:lpstr>Pre-Processing of Data</vt:lpstr>
      <vt:lpstr>Pre-Processing of Data (cont.)</vt:lpstr>
      <vt:lpstr>Example Set of Patterns</vt:lpstr>
      <vt:lpstr>Example Set of Patterns (cont.)</vt:lpstr>
      <vt:lpstr>Example Set of Patterns (cont.)</vt:lpstr>
      <vt:lpstr>Classification of Humans into Group “tall” or “short” Using Feature “weight”</vt:lpstr>
      <vt:lpstr>Classification of Humans into Group  “tall” or “short” Using Feature “weight” (cont.)</vt:lpstr>
      <vt:lpstr>Classification of Humans into Group  “tall” or “short” Using Feature “weight” (cont.)</vt:lpstr>
      <vt:lpstr>Classification of Humans into Group  “tall” or “short” Using Feature “weight” (cont.)</vt:lpstr>
      <vt:lpstr>Machine  Learning Repository at UC Irvine</vt:lpstr>
      <vt:lpstr>Machine  Learning Repository at UC Irvine (cont.)</vt:lpstr>
      <vt:lpstr>Weka</vt:lpstr>
      <vt:lpstr>Different Paradigms for Pattern Recognition</vt:lpstr>
      <vt:lpstr>Statistical Pattern Recognition</vt:lpstr>
      <vt:lpstr>Syntactic Pattern Recognition</vt:lpstr>
      <vt:lpstr>Vector Space</vt:lpstr>
      <vt:lpstr>Vector Space (cont.)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Introduction</dc:title>
  <dc:creator>Chumphol Bunkhumpornpat</dc:creator>
  <cp:lastModifiedBy>C B</cp:lastModifiedBy>
  <cp:revision>588</cp:revision>
  <cp:lastPrinted>2018-08-06T05:52:42Z</cp:lastPrinted>
  <dcterms:created xsi:type="dcterms:W3CDTF">2012-04-29T10:21:48Z</dcterms:created>
  <dcterms:modified xsi:type="dcterms:W3CDTF">2023-07-11T10:15:37Z</dcterms:modified>
</cp:coreProperties>
</file>